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hamburg.pages.dev/waermebruecken-holzbauteile-anschlussstellen-bewerten/" TargetMode="External"/><Relationship Id="rId3" Type="http://schemas.openxmlformats.org/officeDocument/2006/relationships/hyperlink" Target="https://1aholzbauhamburg.pages.dev/dateien/minimax-45831c9e23e6b9634580bf0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Wärmebrücken an Holzbauteilen: Anschlussstellen erkennen und bewerten · Erklärende Präsentation</a:t>
            </a:r>
          </a:p>
        </p:txBody>
      </p:sp>
      <p:sp>
        <p:nvSpPr>
          <p:cNvPr id="3" name="Content Placeholder 2"/>
          <p:cNvSpPr>
            <a:spLocks noGrp="1"/>
          </p:cNvSpPr>
          <p:nvPr>
            <p:ph idx="1"/>
          </p:nvPr>
        </p:nvSpPr>
        <p:spPr/>
        <p:txBody>
          <a:bodyPr/>
          <a:lstStyle/>
          <a:p>
            <a:r>
              <a:t>Überblick: Ein guter Dämmwert sagt wenig über die tatsächliche Qualität eines Holzaubaus aus. Entscheidend ist, ob Wärme an Balkenköpfen, Auflagern, Laibungen oder Dachanschlüssen ungehindert nach außen gelangt. Dieser Leitfaden zeigt, wie Wärmebrücken erkannt, nachvollziehbar dokumentiert und bei Bedarf präziser bewertet werden. Die [Grundlagen der Wärmebrücke] dienen dabei als fachliche Einordnung.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 und kaltes Bauteil unterscheiden</a:t>
            </a:r>
          </a:p>
        </p:txBody>
      </p:sp>
      <p:sp>
        <p:nvSpPr>
          <p:cNvPr id="3" name="Content Placeholder 2"/>
          <p:cNvSpPr>
            <a:spLocks noGrp="1"/>
          </p:cNvSpPr>
          <p:nvPr>
            <p:ph idx="1"/>
          </p:nvPr>
        </p:nvSpPr>
        <p:spPr/>
        <p:txBody>
          <a:bodyPr/>
          <a:lstStyle/>
          <a:p>
            <a:pPr>
              <a:defRPr sz="1800"/>
            </a:pPr>
            <a:r>
              <a:t>Eine Wärmebrücke ist eine örtlich begrenzte Stelle, an der der Wärmestrom aus dem beheizten Raum höher ist als in der ungestörten Fläche. Erkennbar wird das häufig an einer niedrigeren Oberflächentemperatur auf der Raumseite. Unterhalb der Taupunkttemperatur kann Feuchtigkeit ausfallen. Dauerhaft erhöhte Feuchte begünstigt Schimmel und kann Holzkonstruktionen zusätzlich belasten. Ein einzelner kalter Bereich beweist allerdings noch keine Wärmebrücke: Entscheidend ist der Zusammenhang mit Materialwechseln, Unterbrechungen der Dämmebene und der konkreten Anschlussgeometrie. Der mittlere Dämmwert eines Wand- oder Dachaufbaus kann deshalb gut sei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 und kaltes Bauteil unterscheiden</a:t>
            </a:r>
          </a:p>
        </p:txBody>
      </p:sp>
      <p:sp>
        <p:nvSpPr>
          <p:cNvPr id="3" name="Content Placeholder 2"/>
          <p:cNvSpPr>
            <a:spLocks noGrp="1"/>
          </p:cNvSpPr>
          <p:nvPr>
            <p:ph idx="1"/>
          </p:nvPr>
        </p:nvSpPr>
        <p:spPr/>
        <p:txBody>
          <a:bodyPr/>
          <a:lstStyle/>
          <a:p>
            <a:pPr>
              <a:defRPr sz="1800"/>
            </a:pPr>
            <a:r>
              <a:t>n, obwohl eine Anschlussstelle problematisch bleibt.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vor der Bewertung systematisch aufnehmen</a:t>
            </a:r>
          </a:p>
        </p:txBody>
      </p:sp>
      <p:sp>
        <p:nvSpPr>
          <p:cNvPr id="3" name="Content Placeholder 2"/>
          <p:cNvSpPr>
            <a:spLocks noGrp="1"/>
          </p:cNvSpPr>
          <p:nvPr>
            <p:ph idx="1"/>
          </p:nvPr>
        </p:nvSpPr>
        <p:spPr/>
        <p:txBody>
          <a:bodyPr/>
          <a:lstStyle/>
          <a:p>
            <a:pPr>
              <a:defRPr sz="1800"/>
            </a:pPr>
            <a:r>
              <a:t>Vor jeder Aussage zum Wärmeschutz braucht es eine nachvollziehbare Bestandsaufnahme. Bei älteren Holzbalkendecken sollten insbesondere die Balkenköpfe und ihre Auflagerbereiche untersucht werden, auch wenn sie im Mauerwerk verborgen liegen. Erfasst werden Anschlusshöhen, Schichtenfolge, vorhandene Dämmung, durchdringende Bauteile und sichtbare Feuchteursachen. Feuchte oder dunkle Verfärbungen sind Warnsignale, aber noch keine abschließende Diagnose. Anschließend lässt sich darstellen, wo die Dämmebene unterbrochen wird, welche Materialien Wärme unterschiedlich gut leiten und wo die Oberflächentemperatur voraussichtlich niedrig ausfällt. Diese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vor der Bewertung systematisch aufnehmen</a:t>
            </a:r>
          </a:p>
        </p:txBody>
      </p:sp>
      <p:sp>
        <p:nvSpPr>
          <p:cNvPr id="3" name="Content Placeholder 2"/>
          <p:cNvSpPr>
            <a:spLocks noGrp="1"/>
          </p:cNvSpPr>
          <p:nvPr>
            <p:ph idx="1"/>
          </p:nvPr>
        </p:nvSpPr>
        <p:spPr/>
        <p:txBody>
          <a:bodyPr/>
          <a:lstStyle/>
          <a:p>
            <a:pPr>
              <a:defRPr sz="1800"/>
            </a:pPr>
            <a:r>
              <a:t> Dokumentation schafft die Grundlage dafür, Maßnahmen später nicht nur nach Material, sondern nach ihrer Wirkung am Anschluss auszuwählen.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Kritische Anschlussstellen systematisch abchecken</a:t>
            </a:r>
          </a:p>
        </p:txBody>
      </p:sp>
      <p:sp>
        <p:nvSpPr>
          <p:cNvPr id="3" name="Content Placeholder 2"/>
          <p:cNvSpPr>
            <a:spLocks noGrp="1"/>
          </p:cNvSpPr>
          <p:nvPr>
            <p:ph idx="1"/>
          </p:nvPr>
        </p:nvSpPr>
        <p:spPr/>
        <p:txBody>
          <a:bodyPr/>
          <a:lstStyle/>
          <a:p>
            <a:pPr>
              <a:defRPr sz="1800"/>
            </a:pPr>
            <a:r>
              <a:t>Bei Holzbauten entstehen Wärmebrücken besonders dort, wo die Dämmebene unterbrochen oder mit wärmeleitfähigeren Bauteilen verbunden wird. Zu prüfen sind unter anderem Balkenköpfe im Mauerwerk, wiederkehrende Auflager von Holzbalkendecken, Vollholzständer im Rahmenbau, Übergänge zwischen Holzschwelle und mineralischem Fundament sowie Fenster- und Türlaibungen. Auch Wand-Dach-Anschlüsse, Traufen, Ortgänge und punktuelle Durchdringungen durch Leitungen oder Befestigungen gehören in diese Liste. Bei der Prüfung hilft die Unterscheidung zwischen geometrischen und konstruktiven Wärmebrücken: Geometrische Effekte entstehen durch die Form eines Baute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Kritische Anschlussstellen systematisch abchecken</a:t>
            </a:r>
          </a:p>
        </p:txBody>
      </p:sp>
      <p:sp>
        <p:nvSpPr>
          <p:cNvPr id="3" name="Content Placeholder 2"/>
          <p:cNvSpPr>
            <a:spLocks noGrp="1"/>
          </p:cNvSpPr>
          <p:nvPr>
            <p:ph idx="1"/>
          </p:nvPr>
        </p:nvSpPr>
        <p:spPr/>
        <p:txBody>
          <a:bodyPr/>
          <a:lstStyle/>
          <a:p>
            <a:pPr>
              <a:defRPr sz="1800"/>
            </a:pPr>
            <a:r>
              <a:t>ils, konstruktive durch Materialwechsel oder Bauteilunterbrechungen. Die [Bewertung von Wärmebrücken bei Holzbalkendecken] beschreibt diese Prüfschritte am Beispiel verdeckter Auflager.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Anschluss gemeinsam planen</a:t>
            </a:r>
          </a:p>
        </p:txBody>
      </p:sp>
      <p:sp>
        <p:nvSpPr>
          <p:cNvPr id="3" name="Content Placeholder 2"/>
          <p:cNvSpPr>
            <a:spLocks noGrp="1"/>
          </p:cNvSpPr>
          <p:nvPr>
            <p:ph idx="1"/>
          </p:nvPr>
        </p:nvSpPr>
        <p:spPr/>
        <p:txBody>
          <a:bodyPr/>
          <a:lstStyle/>
          <a:p>
            <a:pPr>
              <a:defRPr sz="1800"/>
            </a:pPr>
            <a:r>
              <a:t>Eine nachträgliche Dämmung kann eine bestehende Wärmebrücke entschärfen, gleichzeitig aber neue Anschlussprobleme erzeugen. Deshalb müssen Wand, Decke, Dach und Fundament als zusammenhängendes System betrachtet werden. Im Neubau und bei größeren Sanierungen gehören Dämmebene, thermische Trennung durchdringender Bauteile und Reihenfolge der Schichten festgelegt, bevor die Bauteile gefertigt werden. Im Bestand ist zu klären, ob die Dämmebene durchgehend geführt, ein Balken thermisch getrennt oder ein Aufbau grundsätzlich neu organisiert werden muss. Materialangaben wie „hochleistungsdämmend“ oder „diffusionsoffen“ ersetzen dabei keine Prüfung 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Anschluss gemeinsam planen</a:t>
            </a:r>
          </a:p>
        </p:txBody>
      </p:sp>
      <p:sp>
        <p:nvSpPr>
          <p:cNvPr id="3" name="Content Placeholder 2"/>
          <p:cNvSpPr>
            <a:spLocks noGrp="1"/>
          </p:cNvSpPr>
          <p:nvPr>
            <p:ph idx="1"/>
          </p:nvPr>
        </p:nvSpPr>
        <p:spPr/>
        <p:txBody>
          <a:bodyPr/>
          <a:lstStyle/>
          <a:p>
            <a:pPr>
              <a:defRPr sz="1800"/>
            </a:pPr>
            <a:r>
              <a:t>es tatsächlichen Anschlusses. Entscheidend ist, ob die gewählte Lösung an Sockel, Decke, Laibung und Dachanschluss weiter funktioniert.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genauere Berechnung sinnvoll wird</a:t>
            </a:r>
          </a:p>
        </p:txBody>
      </p:sp>
      <p:sp>
        <p:nvSpPr>
          <p:cNvPr id="3" name="Content Placeholder 2"/>
          <p:cNvSpPr>
            <a:spLocks noGrp="1"/>
          </p:cNvSpPr>
          <p:nvPr>
            <p:ph idx="1"/>
          </p:nvPr>
        </p:nvSpPr>
        <p:spPr/>
        <p:txBody>
          <a:bodyPr/>
          <a:lstStyle/>
          <a:p>
            <a:pPr>
              <a:defRPr sz="1800"/>
            </a:pPr>
            <a:r>
              <a:t>Für eine erste Orientierung genügt häufig die Betrachtung von Materialien, Dämmebene und Geometrie. Eine genauere bauphysikalische Bewertung ist besonders sinnvoll, wenn Balkenköpfe sichtbar feucht oder dunkel verfärbt sind, raumseitig Schimmel an Ecken oder Laibungen auftritt, ein Anbau oder eine Aufstockung an bestehende Bauteile anschließt oder zahlreiche Leitungsdurchführungen das Dämmpaket unterbrechen. Auch bei mehrfach gestörten Aufbauten liefert eine genauere Betrachtung des Anschlusses eine belastbarere Grundlage als die Auswahl einzelner Materialien. Sie sollte vor größeren Umbauten erfolgen, weil erkannte Schwachstellen dann noch 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genauere Berechnung sinnvoll wird</a:t>
            </a:r>
          </a:p>
        </p:txBody>
      </p:sp>
      <p:sp>
        <p:nvSpPr>
          <p:cNvPr id="3" name="Content Placeholder 2"/>
          <p:cNvSpPr>
            <a:spLocks noGrp="1"/>
          </p:cNvSpPr>
          <p:nvPr>
            <p:ph idx="1"/>
          </p:nvPr>
        </p:nvSpPr>
        <p:spPr/>
        <p:txBody>
          <a:bodyPr/>
          <a:lstStyle/>
          <a:p>
            <a:pPr>
              <a:defRPr sz="1800"/>
            </a:pPr>
            <a:r>
              <a:t>n die Planung einfließen können. Ziel ist nicht ein möglichst hoher Einzelwert, sondern ein funktionierendes Zusammenspiel aus Tragwerk, Dämmung und Anschluss.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Wärmebrücken an Holzbauteilen: Anschlussstellen erkennen und bewerten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